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C5A38-0961-42BB-A96C-EF49EB438BFB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F6FC7-58B5-4300-A339-A8BCDBC07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F6FC7-58B5-4300-A339-A8BCDBC0735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1524000"/>
            <a:ext cx="6781800" cy="1470025"/>
          </a:xfrm>
          <a:ln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 пороге 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 учебного года</a:t>
            </a:r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  <a:t>» </a:t>
            </a:r>
            <a:endParaRPr lang="ru-RU" sz="4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3800" y="4876800"/>
            <a:ext cx="4267200" cy="1219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МКДОУ – детский сад «Лучик»</a:t>
            </a:r>
          </a:p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2017 год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838200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«Новый ФГОС – новые возможности»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200" y="2895600"/>
            <a:ext cx="6629400" cy="3382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 </a:t>
            </a:r>
            <a:r>
              <a:rPr lang="ru-RU" i="1" dirty="0" smtClean="0">
                <a:solidFill>
                  <a:srgbClr val="C00000"/>
                </a:solidFill>
              </a:rPr>
              <a:t>Деловая игра для педагогов ДОУ по изучению ФГОС дошкольного образования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86868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принят ФГОС ДО?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219200"/>
            <a:ext cx="7467600" cy="160020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каком году он вступил в силу?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438400" y="2286000"/>
            <a:ext cx="624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Что является ведущим видом деятельности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в дошкольном детстве?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90800" y="4343400"/>
            <a:ext cx="6324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Какие разделы включает ФЭМП в программе для детей дошкольного возраста?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2800" y="8382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 10. 2013г. № 1155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57600" y="1752600"/>
            <a:ext cx="365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января 2014г.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95800" y="36576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Игра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0000" y="58674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Познавательное развитие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62200" y="303311"/>
            <a:ext cx="6629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Документ, обеспечивающий права ребенка на качественное и доступное дошкольное образование в стране: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Конституция;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Семейный кодекс;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Закон «Об образовании»;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Конвенция о правах ребенка;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286000" y="304800"/>
            <a:ext cx="685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С какого вида труда начинается развитие навыков трудовой деятельности у детей?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90800" y="2743200"/>
            <a:ext cx="6324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Сколько процентов от общего объёма основной общеобразовательной программы составляет часть, формируемая участниками образовательного процесса?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39583" y="2057400"/>
            <a:ext cx="3738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Самообслуживание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9116" y="5943600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40%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19400" y="2286000"/>
            <a:ext cx="6172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ознавательное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ечевое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изическое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Социально - коммуникативное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удожественно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эстетическое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37148" y="533400"/>
            <a:ext cx="5797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Назовите направления развития ребенка?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152400"/>
            <a:ext cx="6553200" cy="36576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какой из образовательных областей стоит задача по формированию осторожного отношения к потенциально опасным для человека и окружающего мира природы ситуациям? </a:t>
            </a:r>
          </a:p>
          <a:p>
            <a:pPr algn="ctr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362200" y="3657600"/>
            <a:ext cx="6781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В какой из образовательных областей решается задача развития игровой деятельности детей?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0316" y="2895600"/>
            <a:ext cx="4478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«Физическое развитие»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5600" y="5257800"/>
            <a:ext cx="6012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«Социально-коммуникативное»</a:t>
            </a:r>
            <a:endParaRPr lang="ru-RU" sz="3200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0" y="2667000"/>
            <a:ext cx="6477000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какой образовательной области относится развитие общения и взаимодействия ребенка со взрослым и сверстниками?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304800"/>
            <a:ext cx="617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В какой из ОО решается задача практического овладения воспитанниками нормами речи?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57600" y="1752600"/>
            <a:ext cx="3805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«Речевое развитие»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19400" y="4800600"/>
            <a:ext cx="588436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«Социально-коммуникативное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развитие»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914400"/>
            <a:ext cx="6248400" cy="4724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Определите время реализации ООП ДО: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а) от 65% до 80% времени пребывания детей в детском саду;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б) только во время занятий;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в) может реализовываться в течение всего времени пребывания детей в организации.</a:t>
            </a:r>
            <a:r>
              <a:rPr lang="ru-RU" sz="2800" b="1" dirty="0" smtClean="0"/>
              <a:t> </a:t>
            </a: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438400" y="533400"/>
            <a:ext cx="6553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какой образовательной области относится знакомство с книжной культурой, детской литературой?</a:t>
            </a:r>
          </a:p>
          <a:p>
            <a:pPr marL="342900" lvl="0" indent="-342900">
              <a:spcBef>
                <a:spcPct val="2000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а) социально-коммуникативное развитие;</a:t>
            </a:r>
          </a:p>
          <a:p>
            <a:pPr marL="342900" lvl="0" indent="-342900">
              <a:spcBef>
                <a:spcPct val="2000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б) познавательное развитие;</a:t>
            </a:r>
          </a:p>
          <a:p>
            <a:pPr marL="342900" lvl="0" indent="-342900">
              <a:spcBef>
                <a:spcPct val="2000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в) речевое развитие;</a:t>
            </a:r>
          </a:p>
          <a:p>
            <a:pPr marL="342900" lvl="0" indent="-342900">
              <a:spcBef>
                <a:spcPct val="2000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г) художественно-эстетическое развитие;</a:t>
            </a:r>
          </a:p>
          <a:p>
            <a:pPr marL="342900" lvl="0" indent="-342900">
              <a:spcBef>
                <a:spcPct val="20000"/>
              </a:spcBef>
              <a:buNone/>
            </a:pP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физическое развитие.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200" y="685800"/>
            <a:ext cx="6781800" cy="48006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какой образовательной области относится восприятие музыки, художественной литературы, фольклора?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а) социально-коммуникативное развитие;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б) познавательное развитие;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в) речевое развитие;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г) художественно-эстетическое развитие;</a:t>
            </a:r>
          </a:p>
          <a:p>
            <a:pPr>
              <a:buNone/>
            </a:pP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физическое развитие.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1722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Устный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журнал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7000" y="1600200"/>
            <a:ext cx="5943600" cy="4190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    </a:t>
            </a:r>
            <a:r>
              <a:rPr lang="ru-RU" sz="2800" dirty="0" smtClean="0">
                <a:solidFill>
                  <a:srgbClr val="C00000"/>
                </a:solidFill>
              </a:rPr>
              <a:t>Педагогический совет - место, где каждый член коллектива имеет право быть услышанным, где общие проблемы решаются вместе, где дается старт новым начинаниям и подводится итог уже проделанной педагогическим коллективом работы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00" y="1295400"/>
            <a:ext cx="64770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что нацелен Стандарт ДО?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а) формирование знаний, умений, навыков;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б) формирование интегративных качеств личности;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в) целевые ориентиры дошкольного образования.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762000"/>
            <a:ext cx="6324600" cy="4572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«Определи образовательную область»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7400" y="762000"/>
            <a:ext cx="7086600" cy="62484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 какой образовательной области относятся данные задачи?</a:t>
            </a:r>
          </a:p>
          <a:p>
            <a:pPr algn="ctr">
              <a:spcBef>
                <a:spcPts val="600"/>
              </a:spcBef>
              <a:buNone/>
            </a:pP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14350" indent="-51435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Развитие игровой деятельности </a:t>
            </a:r>
          </a:p>
          <a:p>
            <a:pPr marL="514350" indent="-51435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+mj-lt"/>
              </a:rPr>
              <a:t>«Социализация»</a:t>
            </a:r>
          </a:p>
          <a:p>
            <a:pPr marL="514350" indent="-514350" algn="ctr">
              <a:lnSpc>
                <a:spcPct val="120000"/>
              </a:lnSpc>
              <a:spcBef>
                <a:spcPts val="600"/>
              </a:spcBef>
              <a:buNone/>
            </a:pPr>
            <a:endParaRPr lang="ru-RU" sz="3400" b="1" dirty="0" smtClean="0">
              <a:solidFill>
                <a:srgbClr val="C00000"/>
              </a:solidFill>
              <a:latin typeface="+mj-lt"/>
            </a:endParaRPr>
          </a:p>
          <a:p>
            <a:pPr marL="514350" indent="-51435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Сенсорное развитие</a:t>
            </a:r>
          </a:p>
          <a:p>
            <a:pPr marL="514350" indent="-51435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400" b="1" dirty="0" smtClean="0">
                <a:solidFill>
                  <a:srgbClr val="C00000"/>
                </a:solidFill>
                <a:latin typeface="+mj-lt"/>
              </a:rPr>
              <a:t>«Познание»</a:t>
            </a:r>
          </a:p>
          <a:p>
            <a:pPr marL="514350" indent="-514350" algn="ctr">
              <a:lnSpc>
                <a:spcPct val="120000"/>
              </a:lnSpc>
              <a:spcBef>
                <a:spcPts val="600"/>
              </a:spcBef>
              <a:buNone/>
            </a:pPr>
            <a:endParaRPr lang="ru-RU" sz="3400" b="1" dirty="0" smtClean="0">
              <a:solidFill>
                <a:srgbClr val="C00000"/>
              </a:solidFill>
              <a:latin typeface="+mj-lt"/>
            </a:endParaRPr>
          </a:p>
          <a:p>
            <a:pPr marL="514350" indent="-51435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Воспитание культурно – гигиенических навыков </a:t>
            </a:r>
          </a:p>
          <a:p>
            <a:pPr marL="514350" indent="-51435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+mj-lt"/>
              </a:rPr>
              <a:t>«Физическое развитие по направлению здоровье»</a:t>
            </a:r>
          </a:p>
          <a:p>
            <a:pPr marL="514350" indent="-514350" algn="ctr">
              <a:lnSpc>
                <a:spcPct val="120000"/>
              </a:lnSpc>
              <a:spcBef>
                <a:spcPts val="600"/>
              </a:spcBef>
              <a:buNone/>
            </a:pPr>
            <a:endParaRPr lang="ru-RU" sz="3400" b="1" dirty="0" smtClean="0">
              <a:solidFill>
                <a:srgbClr val="C00000"/>
              </a:solidFill>
              <a:latin typeface="+mj-lt"/>
            </a:endParaRPr>
          </a:p>
          <a:p>
            <a:pPr marL="514350" indent="-51435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Формирование </a:t>
            </a:r>
            <a:r>
              <a:rPr lang="ru-RU" sz="34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гендерной</a:t>
            </a: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, семейной, гражданской принадлежности, патриотических чувств, чувств принадлежности к мировому сообществу </a:t>
            </a:r>
          </a:p>
          <a:p>
            <a:pPr marL="514350" indent="-51435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+mj-lt"/>
              </a:rPr>
              <a:t>«Социализация»</a:t>
            </a:r>
            <a:endParaRPr lang="ru-RU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spcBef>
                <a:spcPts val="600"/>
              </a:spcBef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 теории к практике»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1800" y="1219200"/>
            <a:ext cx="6019800" cy="48768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Восприятие художественной литературы и фольклора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Коммуникативная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Познавательно-исследовательская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Продуктивная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Музыкальная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Изобразительная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Двигательная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Самообслуживание и бытовой труд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«Музыкальные импровизации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тему интеграции»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www.sandiegounified.org/schools/sites/default/files_link/schools/files/schools/clairemont/Photos/SpringMusi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2251" y="1066800"/>
            <a:ext cx="6381749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http://zivoeslovo.ucoz.ru/avatar/wikidocen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28800" y="22860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Segoe Script" pitchFamily="34" charset="0"/>
              </a:rPr>
              <a:t>«Воспитатель сам должен быть воспитан»</a:t>
            </a:r>
          </a:p>
          <a:p>
            <a:pPr lvl="0" algn="r"/>
            <a:r>
              <a:rPr lang="ru-RU" sz="3200" b="1" dirty="0" smtClean="0">
                <a:solidFill>
                  <a:schemeClr val="bg1"/>
                </a:solidFill>
                <a:latin typeface="Segoe Script" pitchFamily="34" charset="0"/>
              </a:rPr>
              <a:t>(К. Маркс)</a:t>
            </a:r>
            <a:endParaRPr lang="ru-RU" sz="32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38918" name="Picture 6" descr="http://rostok-cher.ru/images/upload/%D0%BB%D0%B8%D1%81%D1%82%D1%8C%D1%8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42352">
            <a:off x="4950154" y="2458676"/>
            <a:ext cx="3840171" cy="38712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g1.goodfon.com/original/3000x2000/b/ba/chasy-sova-cepochka-podve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0"/>
            <a:ext cx="5943600" cy="83820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Притча о цене времени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04884">
            <a:off x="1789001" y="-58896"/>
            <a:ext cx="7162800" cy="37639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62" name="Picture 2" descr="http://school28.edu-kolomna.ru/local/images/school28/sov_gif_133361653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495800" y="2438400"/>
            <a:ext cx="4648200" cy="41501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Психологическая страница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981200" y="1295400"/>
            <a:ext cx="3384590" cy="3054108"/>
            <a:chOff x="1603014" y="1555094"/>
            <a:chExt cx="3384590" cy="3054108"/>
          </a:xfrm>
        </p:grpSpPr>
        <p:pic>
          <p:nvPicPr>
            <p:cNvPr id="1028" name="Picture 4" descr="http://dstxichapter.com/wp-content/uploads/2017/06/colored-paper-sheets-for-notes-with-a-glossy-curved-corners-pinned-coloring-pag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806" r="1000" b="52000"/>
            <a:stretch>
              <a:fillRect/>
            </a:stretch>
          </p:blipFill>
          <p:spPr bwMode="auto">
            <a:xfrm rot="19804234">
              <a:off x="1603014" y="1555094"/>
              <a:ext cx="3384590" cy="3054108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 rot="20481574">
              <a:off x="2322856" y="2523005"/>
              <a:ext cx="212095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Веселая </a:t>
              </a:r>
            </a:p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разминка-активатор</a:t>
              </a:r>
            </a:p>
            <a:p>
              <a:pPr algn="ctr"/>
              <a:r>
                <a:rPr lang="ru-RU" b="1" dirty="0" smtClean="0">
                  <a:solidFill>
                    <a:schemeClr val="accent6">
                      <a:lumMod val="50000"/>
                    </a:schemeClr>
                  </a:solidFill>
                  <a:latin typeface="Comic Sans MS" pitchFamily="66" charset="0"/>
                </a:rPr>
                <a:t> «Найди меня»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248400" y="1371600"/>
            <a:ext cx="2504535" cy="2743062"/>
            <a:chOff x="4504472" y="1819419"/>
            <a:chExt cx="2504535" cy="2743062"/>
          </a:xfrm>
        </p:grpSpPr>
        <p:pic>
          <p:nvPicPr>
            <p:cNvPr id="1026" name="Picture 2" descr="http://dstxichapter.com/wp-content/uploads/2017/06/colored-paper-sheets-for-notes-with-a-glossy-curved-corners-pinned-coloring-pag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" t="51000" r="53000" b="3000"/>
            <a:stretch>
              <a:fillRect/>
            </a:stretch>
          </p:blipFill>
          <p:spPr bwMode="auto">
            <a:xfrm rot="20415508">
              <a:off x="4504472" y="1819419"/>
              <a:ext cx="2504535" cy="2743062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 rot="20588668">
              <a:off x="4696075" y="2778115"/>
              <a:ext cx="199544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</a:rPr>
                <a:t>Упражнение на сплочение «Непослушные шарики»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343400" y="3810000"/>
            <a:ext cx="2709191" cy="2806520"/>
            <a:chOff x="2354810" y="2035814"/>
            <a:chExt cx="2709191" cy="2806520"/>
          </a:xfrm>
        </p:grpSpPr>
        <p:pic>
          <p:nvPicPr>
            <p:cNvPr id="6" name="Picture 4" descr="http://dstxichapter.com/wp-content/uploads/2017/06/colored-paper-sheets-for-notes-with-a-glossy-curved-corners-pinned-coloring-pag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2716" b="52000"/>
            <a:stretch>
              <a:fillRect/>
            </a:stretch>
          </p:blipFill>
          <p:spPr bwMode="auto">
            <a:xfrm rot="19655546">
              <a:off x="2354810" y="2035814"/>
              <a:ext cx="2709191" cy="2750239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 rot="18356859">
              <a:off x="2535761" y="3378712"/>
              <a:ext cx="25271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ctr">
                <a:spcBef>
                  <a:spcPct val="20000"/>
                </a:spcBef>
              </a:pPr>
              <a:r>
                <a:rPr lang="ru-RU" sz="2000" b="1" dirty="0" smtClean="0">
                  <a:solidFill>
                    <a:srgbClr val="C00000"/>
                  </a:solidFill>
                  <a:latin typeface="Comic Sans MS" pitchFamily="66" charset="0"/>
                </a:rPr>
                <a:t>Притча о кофе</a:t>
              </a:r>
            </a:p>
          </p:txBody>
        </p:sp>
      </p:grp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914400"/>
            <a:ext cx="6096000" cy="35052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Съезд руководителей образовательных организаций Новосибирской области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«Стратегии управления современной образовательной организацией: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 цели, ценности. Результат»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7086600" cy="16002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«Анализ работы детского сада в летний период»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C:\Users\1\Desktop\20170601_10314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r="10000"/>
          <a:stretch>
            <a:fillRect/>
          </a:stretch>
        </p:blipFill>
        <p:spPr bwMode="auto">
          <a:xfrm>
            <a:off x="2895600" y="1447800"/>
            <a:ext cx="579120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0"/>
            <a:ext cx="6858000" cy="533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 групп к началу года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C:\Users\1\Desktop\20170905_140837.jpg"/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019800" y="3124200"/>
            <a:ext cx="28194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1\Desktop\20170905_140827.jpg"/>
          <p:cNvPicPr/>
          <p:nvPr/>
        </p:nvPicPr>
        <p:blipFill>
          <a:blip r:embed="rId3" cstate="print">
            <a:lum contrast="20000"/>
          </a:blip>
          <a:srcRect b="11465"/>
          <a:stretch>
            <a:fillRect/>
          </a:stretch>
        </p:blipFill>
        <p:spPr bwMode="auto">
          <a:xfrm>
            <a:off x="1981200" y="3124200"/>
            <a:ext cx="3733320" cy="170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1\Desktop\20170905_141255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52400" y="685800"/>
            <a:ext cx="28956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1\Desktop\20170905_141130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6172200" y="685800"/>
            <a:ext cx="25908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1\Desktop\20170905_141027.jpg"/>
          <p:cNvPicPr/>
          <p:nvPr/>
        </p:nvPicPr>
        <p:blipFill>
          <a:blip r:embed="rId6" cstate="print">
            <a:lum contrast="30000"/>
          </a:blip>
          <a:srcRect l="5405" t="2548" r="9671"/>
          <a:stretch>
            <a:fillRect/>
          </a:stretch>
        </p:blipFill>
        <p:spPr bwMode="auto">
          <a:xfrm>
            <a:off x="3429000" y="838200"/>
            <a:ext cx="2438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1\Desktop\20170905_140925.jpg"/>
          <p:cNvPicPr/>
          <p:nvPr/>
        </p:nvPicPr>
        <p:blipFill>
          <a:blip r:embed="rId7" cstate="print">
            <a:lum contrast="20000"/>
          </a:blip>
          <a:srcRect t="2229" b="6319"/>
          <a:stretch>
            <a:fillRect/>
          </a:stretch>
        </p:blipFill>
        <p:spPr bwMode="auto">
          <a:xfrm>
            <a:off x="4572000" y="5029200"/>
            <a:ext cx="31242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705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образования Новосибирской области: гордимся прошлым, проектируем будущее»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9400" y="1752600"/>
            <a:ext cx="6019800" cy="3962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           Вариативность дошкольного       образования: качество в многообразии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pPr lvl="0"/>
            <a:r>
              <a:rPr lang="ru-RU" sz="2400" i="1" dirty="0" smtClean="0">
                <a:solidFill>
                  <a:srgbClr val="C00000"/>
                </a:solidFill>
              </a:rPr>
              <a:t>Компетенции современного педагога ДОО</a:t>
            </a:r>
          </a:p>
          <a:p>
            <a:pPr lvl="0"/>
            <a:r>
              <a:rPr lang="ru-RU" sz="2400" i="1" dirty="0" smtClean="0">
                <a:solidFill>
                  <a:srgbClr val="C00000"/>
                </a:solidFill>
              </a:rPr>
              <a:t>Совершенствование содержания образования в ДОО НСО: от традиций – к новациям</a:t>
            </a:r>
          </a:p>
          <a:p>
            <a:pPr lvl="0"/>
            <a:r>
              <a:rPr lang="ru-RU" sz="2400" i="1" dirty="0" smtClean="0">
                <a:solidFill>
                  <a:srgbClr val="C00000"/>
                </a:solidFill>
              </a:rPr>
              <a:t>Качество дошкольного образования: оценка и развитие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38400" y="914400"/>
          <a:ext cx="6477000" cy="3733802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90720"/>
                <a:gridCol w="4835864"/>
                <a:gridCol w="950416"/>
              </a:tblGrid>
              <a:tr h="522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№</a:t>
                      </a:r>
                      <a:r>
                        <a:rPr lang="ru-RU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Тема 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РМО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Сроки 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"Системно - </a:t>
                      </a:r>
                      <a:r>
                        <a:rPr lang="ru-RU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деятельностный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подход в образовательной деятельности ДОУ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сентябрь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3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"Школа молодого воспитателя"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октябрь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"Традиционные и нетрадиционные техники  лепки"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ноябрь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"Формирование у детей дошкольного возраста элементарных математических представлений"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январь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9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«Пути реализации нравственно-патриотического  воспитания в системе дошкольного образования». </a:t>
                      </a:r>
                      <a:endParaRPr lang="ru-RU" sz="1400" b="1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февраль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75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"Ярмарка педагогического мастерства"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(опыт работы воспитателей по темам самообразования, оформление </a:t>
                      </a:r>
                      <a:r>
                        <a:rPr lang="ru-RU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портфолио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странички педагога на сайте  ДОУ)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апрель-май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0"/>
            <a:ext cx="6629400" cy="1524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страница.  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Годовой план ДОУ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1447800"/>
            <a:ext cx="5638800" cy="47545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b="1" u="sng" dirty="0" smtClean="0">
                <a:solidFill>
                  <a:srgbClr val="C00000"/>
                </a:solidFill>
                <a:latin typeface="Comic Sans MS" pitchFamily="66" charset="0"/>
              </a:rPr>
              <a:t>Задачи годового плана </a:t>
            </a:r>
          </a:p>
          <a:p>
            <a:pPr algn="ctr">
              <a:buNone/>
            </a:pPr>
            <a:endParaRPr lang="ru-RU" sz="2000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1.  Осуществлять познавательно-речевое развитие дошкольников через разнообразные методы и приёмы по экологическому воспитанию детей и внедрение детских исследовательских проектов.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	2.  Систематизировать работу по художественно-эстетическому направлению  в ДОО и семье через современные педагогические технологии. </a:t>
            </a:r>
          </a:p>
          <a:p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514600" y="2209800"/>
            <a:ext cx="10668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514600" y="4114800"/>
            <a:ext cx="10668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648</Words>
  <Application>Microsoft Office PowerPoint</Application>
  <PresentationFormat>Экран (4:3)</PresentationFormat>
  <Paragraphs>137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«На пороге  нового учебного года» </vt:lpstr>
      <vt:lpstr>Устный журнал</vt:lpstr>
      <vt:lpstr>Психологическая страница</vt:lpstr>
      <vt:lpstr> Съезд руководителей образовательных организаций Новосибирской области   «Стратегии управления современной образовательной организацией:  цели, ценности. Результат» </vt:lpstr>
      <vt:lpstr>«Анализ работы детского сада в летний период» </vt:lpstr>
      <vt:lpstr>Готовность групп к началу года </vt:lpstr>
      <vt:lpstr>«Система образования Новосибирской области: гордимся прошлым, проектируем будущее»</vt:lpstr>
      <vt:lpstr>Слайд 8</vt:lpstr>
      <vt:lpstr>Информационная страница.    Годовой план ДОУ  </vt:lpstr>
      <vt:lpstr>«Новый ФГОС – новые возможности» </vt:lpstr>
      <vt:lpstr>Когда принят ФГОС ДО?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Игра «Определи образовательную область»  </vt:lpstr>
      <vt:lpstr>«От теории к практике» </vt:lpstr>
      <vt:lpstr>«Музыкальные импровизации  на тему интеграции» </vt:lpstr>
      <vt:lpstr>Слайд 24</vt:lpstr>
      <vt:lpstr>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Лариса</cp:lastModifiedBy>
  <cp:revision>63</cp:revision>
  <dcterms:created xsi:type="dcterms:W3CDTF">2013-10-20T14:43:13Z</dcterms:created>
  <dcterms:modified xsi:type="dcterms:W3CDTF">2017-09-07T03:45:22Z</dcterms:modified>
</cp:coreProperties>
</file>